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0"/>
  </p:notesMasterIdLst>
  <p:sldIdLst>
    <p:sldId id="256" r:id="rId2"/>
    <p:sldId id="266" r:id="rId3"/>
    <p:sldId id="272" r:id="rId4"/>
    <p:sldId id="271" r:id="rId5"/>
    <p:sldId id="269" r:id="rId6"/>
    <p:sldId id="264" r:id="rId7"/>
    <p:sldId id="261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B9378-3A9F-4D38-B762-17E5879B426E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1CAC2-F0E8-4D65-92F6-CFDDB2BDD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7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AC2-F0E8-4D65-92F6-CFDDB2BDD2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1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67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5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30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720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31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327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17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73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9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1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7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8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9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5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8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1D0ECB-BC6A-47D9-8842-D80BCA21EF8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F66597-EA80-47A2-BB01-2C93778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46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660157"/>
            <a:ext cx="11925300" cy="23021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</a:t>
            </a:r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Тренировочный </a:t>
            </a:r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по предметам «русский язык» и «математика» </a:t>
            </a:r>
            <a:b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11 классов </a:t>
            </a:r>
            <a:endParaRPr lang="ru-RU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1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2">
                <a:lumMod val="20000"/>
                <a:lumOff val="80000"/>
              </a:schemeClr>
            </a:gs>
            <a:gs pos="100000">
              <a:schemeClr val="bg2">
                <a:shade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8730" y="1125416"/>
            <a:ext cx="9809285" cy="7377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к Проведение тренировочного экзамена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933" b="61086" l="3290" r="29607"/>
                    </a14:imgEffect>
                  </a14:imgLayer>
                </a14:imgProps>
              </a:ext>
            </a:extLst>
          </a:blip>
          <a:srcRect t="32789" r="67103" b="35770"/>
          <a:stretch/>
        </p:blipFill>
        <p:spPr>
          <a:xfrm>
            <a:off x="9317019" y="184640"/>
            <a:ext cx="1479934" cy="1178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238" y="184640"/>
            <a:ext cx="940776" cy="940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r="3824" b="43416"/>
          <a:stretch/>
        </p:blipFill>
        <p:spPr>
          <a:xfrm>
            <a:off x="1021556" y="1185863"/>
            <a:ext cx="6385047" cy="37026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2896" t="74099" r="4531" b="4364"/>
          <a:stretch/>
        </p:blipFill>
        <p:spPr>
          <a:xfrm>
            <a:off x="1216820" y="4800601"/>
            <a:ext cx="6145823" cy="14095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2931" y="3818695"/>
            <a:ext cx="431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Общее </a:t>
            </a:r>
            <a:r>
              <a:rPr lang="ru-RU" b="1" dirty="0">
                <a:solidFill>
                  <a:schemeClr val="bg1"/>
                </a:solidFill>
              </a:rPr>
              <a:t>оснащение: </a:t>
            </a:r>
            <a:r>
              <a:rPr lang="ru-RU" dirty="0">
                <a:solidFill>
                  <a:schemeClr val="bg1"/>
                </a:solidFill>
              </a:rPr>
              <a:t>ножницы, скотч.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22931" y="1617976"/>
            <a:ext cx="44225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Оснащение для печати и сканирования</a:t>
            </a:r>
          </a:p>
          <a:p>
            <a:r>
              <a:rPr lang="ru-RU" dirty="0">
                <a:solidFill>
                  <a:schemeClr val="bg1"/>
                </a:solidFill>
              </a:rPr>
              <a:t>Одна станция (печать/скан) на 3–4 аудитории.</a:t>
            </a:r>
          </a:p>
          <a:p>
            <a:r>
              <a:rPr lang="ru-RU" dirty="0">
                <a:solidFill>
                  <a:schemeClr val="bg1"/>
                </a:solidFill>
              </a:rPr>
              <a:t>Расходные материалы из расчета на каждую </a:t>
            </a:r>
            <a:r>
              <a:rPr lang="ru-RU" dirty="0" smtClean="0">
                <a:solidFill>
                  <a:schemeClr val="bg1"/>
                </a:solidFill>
              </a:rPr>
              <a:t>аудиторию и участника: бумага , заправка, файлы, конверты.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2">
                <a:lumMod val="20000"/>
                <a:lumOff val="80000"/>
              </a:schemeClr>
            </a:gs>
            <a:gs pos="100000">
              <a:schemeClr val="bg2">
                <a:shade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8730" y="879231"/>
            <a:ext cx="7338647" cy="98397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к Проведение тренировочного экзамена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33" b="61086" l="3290" r="29607"/>
                    </a14:imgEffect>
                  </a14:imgLayer>
                </a14:imgProps>
              </a:ext>
            </a:extLst>
          </a:blip>
          <a:srcRect t="32789" r="67103" b="35770"/>
          <a:stretch/>
        </p:blipFill>
        <p:spPr>
          <a:xfrm>
            <a:off x="8688458" y="184640"/>
            <a:ext cx="2108495" cy="1678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6130" y="184640"/>
            <a:ext cx="1582614" cy="1582614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035389"/>
              </p:ext>
            </p:extLst>
          </p:nvPr>
        </p:nvGraphicFramePr>
        <p:xfrm>
          <a:off x="688730" y="1362809"/>
          <a:ext cx="7538671" cy="5101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Лист" r:id="rId6" imgW="5657946" imgH="3829152" progId="Excel.Sheet.12">
                  <p:embed/>
                </p:oleObj>
              </mc:Choice>
              <mc:Fallback>
                <p:oleObj name="Лист" r:id="rId6" imgW="5657946" imgH="3829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8730" y="1362809"/>
                        <a:ext cx="7538671" cy="5101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0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2">
                <a:lumMod val="20000"/>
                <a:lumOff val="80000"/>
              </a:schemeClr>
            </a:gs>
            <a:gs pos="100000">
              <a:schemeClr val="bg2">
                <a:shade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8730" y="1256534"/>
            <a:ext cx="10515600" cy="6066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к Проведение тренировочного экзамена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105508" y="1256534"/>
            <a:ext cx="5090747" cy="514426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Список </a:t>
            </a:r>
            <a:r>
              <a:rPr lang="ru-RU" b="1" dirty="0">
                <a:solidFill>
                  <a:schemeClr val="bg1"/>
                </a:solidFill>
              </a:rPr>
              <a:t>участников в аудитории, протокол проведения экзамена в аудитории и инструкция, зачитываемая </a:t>
            </a:r>
            <a:r>
              <a:rPr lang="ru-RU" b="1" dirty="0" smtClean="0">
                <a:solidFill>
                  <a:schemeClr val="bg1"/>
                </a:solidFill>
              </a:rPr>
              <a:t>участнику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направим на почты пунктов проведения </a:t>
            </a:r>
            <a:r>
              <a:rPr lang="ru-RU" b="1" dirty="0" smtClean="0">
                <a:solidFill>
                  <a:srgbClr val="FF0000"/>
                </a:solidFill>
              </a:rPr>
              <a:t>16.02.2026г. (14.00)</a:t>
            </a:r>
            <a:endParaRPr lang="en-US" b="1" dirty="0">
              <a:solidFill>
                <a:srgbClr val="FF0000"/>
              </a:solidFill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722618"/>
            <a:ext cx="6254216" cy="44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2">
                <a:lumMod val="20000"/>
                <a:lumOff val="80000"/>
              </a:schemeClr>
            </a:gs>
            <a:gs pos="100000">
              <a:schemeClr val="bg2">
                <a:shade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8730" y="1256534"/>
            <a:ext cx="10515600" cy="6066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к Проведение тренировочного экзамена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7975" y="1361227"/>
            <a:ext cx="8534400" cy="10039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Требование к аудитории ППЭ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278" r="-1020" b="-1"/>
          <a:stretch/>
        </p:blipFill>
        <p:spPr bwMode="auto">
          <a:xfrm>
            <a:off x="460376" y="2074985"/>
            <a:ext cx="9853002" cy="463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11824" y="5178668"/>
            <a:ext cx="3050931" cy="492370"/>
          </a:xfrm>
          <a:prstGeom prst="line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00100" y="5178668"/>
            <a:ext cx="3062655" cy="492370"/>
          </a:xfrm>
          <a:prstGeom prst="line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29" y="2039604"/>
            <a:ext cx="6104548" cy="42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9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2">
                <a:lumMod val="20000"/>
                <a:lumOff val="80000"/>
              </a:schemeClr>
            </a:gs>
            <a:gs pos="100000">
              <a:schemeClr val="bg2">
                <a:shade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532792" y="1256535"/>
            <a:ext cx="10515600" cy="6066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Проведение тренировочного экзамена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688730" y="1256534"/>
            <a:ext cx="11154507" cy="546958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Печать </a:t>
            </a:r>
            <a:r>
              <a:rPr lang="ru-RU" b="1" dirty="0">
                <a:solidFill>
                  <a:schemeClr val="bg1"/>
                </a:solidFill>
              </a:rPr>
              <a:t>экзаменационных материалов </a:t>
            </a:r>
            <a:r>
              <a:rPr lang="ru-RU" b="1" dirty="0" smtClean="0">
                <a:solidFill>
                  <a:schemeClr val="bg1"/>
                </a:solidFill>
              </a:rPr>
              <a:t>в штабе ППЭ (тех. специалисты, руководитель ППЭ, члены ГЭК) – 7.30-8.30</a:t>
            </a:r>
            <a:endParaRPr lang="ru-RU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Явка </a:t>
            </a:r>
            <a:r>
              <a:rPr lang="ru-RU" b="1" dirty="0">
                <a:solidFill>
                  <a:schemeClr val="bg1"/>
                </a:solidFill>
              </a:rPr>
              <a:t>работников 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</a:rPr>
              <a:t>8.30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Вход </a:t>
            </a:r>
            <a:r>
              <a:rPr lang="ru-RU" b="1" dirty="0">
                <a:solidFill>
                  <a:schemeClr val="bg1"/>
                </a:solidFill>
              </a:rPr>
              <a:t>участников 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</a:rPr>
              <a:t>9.30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</a:rPr>
              <a:t>Выдача экзаменационных материалов и документов ответственным организаторам в аудитории (список участников в аудитории, протокол проведения экзамена в аудитории и инструкция, зачитываемая участнику) 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</a:rPr>
              <a:t>9.30-9.45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</a:rPr>
              <a:t>Инструктаж участников 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9.50 и </a:t>
            </a:r>
            <a:r>
              <a:rPr lang="ru-RU" b="1" dirty="0" smtClean="0">
                <a:solidFill>
                  <a:schemeClr val="bg1"/>
                </a:solidFill>
              </a:rPr>
              <a:t>10.00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Проведение </a:t>
            </a:r>
            <a:r>
              <a:rPr lang="ru-RU" b="1" dirty="0">
                <a:solidFill>
                  <a:schemeClr val="bg1"/>
                </a:solidFill>
              </a:rPr>
              <a:t>экзамена 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</a:rPr>
              <a:t>10.15-10.20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Сбор </a:t>
            </a:r>
            <a:r>
              <a:rPr lang="ru-RU" b="1" dirty="0">
                <a:solidFill>
                  <a:schemeClr val="bg1"/>
                </a:solidFill>
              </a:rPr>
              <a:t>экзаменационных материалов и </a:t>
            </a:r>
            <a:r>
              <a:rPr lang="ru-RU" b="1" dirty="0" smtClean="0">
                <a:solidFill>
                  <a:schemeClr val="bg1"/>
                </a:solidFill>
              </a:rPr>
              <a:t>сканирование </a:t>
            </a:r>
            <a:r>
              <a:rPr lang="ru-RU" b="1" dirty="0">
                <a:solidFill>
                  <a:schemeClr val="bg1"/>
                </a:solidFill>
              </a:rPr>
              <a:t>до </a:t>
            </a:r>
            <a:r>
              <a:rPr lang="ru-RU" b="1" dirty="0" smtClean="0">
                <a:solidFill>
                  <a:schemeClr val="bg1"/>
                </a:solidFill>
              </a:rPr>
              <a:t>16.00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7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4000">
              <a:schemeClr val="bg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539" y="685800"/>
            <a:ext cx="11667711" cy="466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 окончанию экзамена организатор собирает каждый комплект в отдельный файл (бланки ответов + ким).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Все комплекты из одной аудитории собираются в отдельный пакет.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день проведения экзамена все экзаменационные материалы сканируются и подгружаются на платформу. Оригиналы работ участников хранятся в ППЭ (до окончания всех экзаменов), по запросу передаются в РЦОИ.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17.02.2026г</a:t>
            </a:r>
            <a:r>
              <a:rPr lang="ru-RU" sz="2400" b="1" dirty="0" smtClean="0">
                <a:solidFill>
                  <a:schemeClr val="bg1"/>
                </a:solidFill>
              </a:rPr>
              <a:t>. - математика;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19.02.2026г. - русский язык;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20.02.2026г</a:t>
            </a:r>
            <a:r>
              <a:rPr lang="ru-RU" sz="2400" b="1" dirty="0" smtClean="0">
                <a:solidFill>
                  <a:schemeClr val="bg1"/>
                </a:solidFill>
              </a:rPr>
              <a:t>. - предметы по выбору.</a:t>
            </a:r>
          </a:p>
        </p:txBody>
      </p:sp>
    </p:spTree>
    <p:extLst>
      <p:ext uri="{BB962C8B-B14F-4D97-AF65-F5344CB8AC3E}">
        <p14:creationId xmlns:p14="http://schemas.microsoft.com/office/powerpoint/2010/main" val="18289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8873" y="1716045"/>
            <a:ext cx="7155774" cy="1507067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301848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682</TotalTime>
  <Words>256</Words>
  <Application>Microsoft Office PowerPoint</Application>
  <PresentationFormat>Широкоэкранный</PresentationFormat>
  <Paragraphs>29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Century Gothic</vt:lpstr>
      <vt:lpstr>Times New Roman</vt:lpstr>
      <vt:lpstr>Wingdings 3</vt:lpstr>
      <vt:lpstr>Сектор</vt:lpstr>
      <vt:lpstr>Лист Microsoft Excel</vt:lpstr>
      <vt:lpstr>Республиканский Тренировочный экзамен по предметам «русский язык» и «математика»  для обучающихся 11 классов </vt:lpstr>
      <vt:lpstr>Подготовка к Проведение тренировочного экзамена    </vt:lpstr>
      <vt:lpstr>Подготовка к Проведение тренировочного экзамена    </vt:lpstr>
      <vt:lpstr>Подготовка к Проведение тренировочного экзамена    </vt:lpstr>
      <vt:lpstr>Подготовка к Проведение тренировочного экзамена    </vt:lpstr>
      <vt:lpstr>Проведение тренировочного экзамена    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репетиционный экзамен по русскому языку и математике для обучающихся 9 классов</dc:title>
  <dc:creator>fe</dc:creator>
  <cp:lastModifiedBy>Щербина Оксана Дмитриевна</cp:lastModifiedBy>
  <cp:revision>51</cp:revision>
  <dcterms:created xsi:type="dcterms:W3CDTF">2023-12-05T10:19:18Z</dcterms:created>
  <dcterms:modified xsi:type="dcterms:W3CDTF">2026-02-13T11:30:41Z</dcterms:modified>
</cp:coreProperties>
</file>